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9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4630400" cy="8229600"/>
  <p:notesSz cx="8229600" cy="14630400"/>
  <p:embeddedFontLst>
    <p:embeddedFont>
      <p:font typeface="思源黑体-思源黑体-ExtraBold" panose="020B0200000000000000" pitchFamily="34" charset="-122"/>
      <p:bold r:id="rId21"/>
    </p:embeddedFont>
    <p:embeddedFont>
      <p:font typeface="思源黑体-思源黑体-ExtraBold" panose="020B0200000000000000" pitchFamily="34" charset="-120"/>
      <p:bold r:id="rId22"/>
    </p:embeddedFont>
    <p:embeddedFont>
      <p:font typeface="思源黑体-思源黑体-Medium" panose="020B0200000000000000" pitchFamily="34" charset="-122"/>
      <p:regular r:id="rId23"/>
    </p:embeddedFont>
    <p:embeddedFont>
      <p:font typeface="思源黑体-思源黑体-Medium" panose="020B0200000000000000" pitchFamily="34" charset="-120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Siri applies cognitive computing principles by continuously analyzing user input, adapting to preferences, and improving its responses over time through machine</a:t>
            </a:r>
            <a:r>
              <a:rPr lang="" altLang="en-US"/>
              <a:t> </a:t>
            </a:r>
            <a:r>
              <a:rPr lang="en-US" altLang="en-US"/>
              <a:t>learning</a:t>
            </a:r>
            <a:r>
              <a:rPr lang="" altLang="en-US"/>
              <a:t> </a:t>
            </a:r>
            <a:r>
              <a:rPr lang="en-US" altLang="en-US"/>
              <a:t>and</a:t>
            </a:r>
            <a:r>
              <a:rPr lang="" altLang="en-US"/>
              <a:t> </a:t>
            </a:r>
            <a:r>
              <a:rPr lang="en-US" altLang="en-US"/>
              <a:t>AI</a:t>
            </a: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Siri’s greatest strength lies in its privacy-focused design and seamless interaction across Apple devices, something that sets it apart from</a:t>
            </a:r>
            <a:r>
              <a:rPr lang="" altLang="en-US" dirty="0"/>
              <a:t> </a:t>
            </a:r>
            <a:r>
              <a:rPr lang="en-US" altLang="en-US" dirty="0"/>
              <a:t>competitors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487168"/>
            <a:ext cx="8010144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Evolution of Apple Siri: From Voice Assistant to Smart AI</a:t>
            </a:r>
            <a:endParaRPr lang="en-US" sz="2780" dirty="0"/>
          </a:p>
        </p:txBody>
      </p:sp>
      <p:sp>
        <p:nvSpPr>
          <p:cNvPr id="5" name="Text 1"/>
          <p:cNvSpPr/>
          <p:nvPr/>
        </p:nvSpPr>
        <p:spPr>
          <a:xfrm>
            <a:off x="1078865" y="4773295"/>
            <a:ext cx="7506970" cy="8877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Presented by: Abhinav Arora (102316069)</a:t>
            </a:r>
            <a:endParaRPr lang="en-US" sz="1850" dirty="0">
              <a:solidFill>
                <a:srgbClr val="FFFFFF"/>
              </a:solidFill>
              <a:latin typeface="思源黑体-思源黑体-Medium" panose="020B0200000000000000" pitchFamily="34" charset="-122"/>
              <a:ea typeface="思源黑体-思源黑体-Medium" panose="020B0200000000000000" pitchFamily="34" charset="-122"/>
              <a:cs typeface="思源黑体-思源黑体-Medium" panose="020B0200000000000000" pitchFamily="34" charset="-120"/>
            </a:endParaRPr>
          </a:p>
          <a:p>
            <a:pPr marL="914400" lvl="2" indent="45720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   Roushni Sharma (102316119)</a:t>
            </a:r>
            <a:endParaRPr lang="en-US" sz="1850" dirty="0">
              <a:solidFill>
                <a:srgbClr val="FFFFFF"/>
              </a:solidFill>
              <a:latin typeface="思源黑体-思源黑体-Medium" panose="020B0200000000000000" pitchFamily="34" charset="-122"/>
              <a:ea typeface="思源黑体-思源黑体-Medium" panose="020B0200000000000000" pitchFamily="34" charset="-122"/>
              <a:cs typeface="思源黑体-思源黑体-Medium" panose="020B0200000000000000" pitchFamily="34" charset="-120"/>
            </a:endParaRPr>
          </a:p>
          <a:p>
            <a:pPr marL="914400" lvl="2" indent="45720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   Harnimarpreet Singh (102316032)</a:t>
            </a:r>
            <a:endParaRPr lang="en-US" sz="1850" dirty="0">
              <a:solidFill>
                <a:srgbClr val="FFFFFF"/>
              </a:solidFill>
              <a:latin typeface="思源黑体-思源黑体-Medium" panose="020B0200000000000000" pitchFamily="34" charset="-122"/>
              <a:ea typeface="思源黑体-思源黑体-Medium" panose="020B0200000000000000" pitchFamily="34" charset="-122"/>
              <a:cs typeface="思源黑体-思源黑体-Medium" panose="020B0200000000000000" pitchFamily="34" charset="-120"/>
            </a:endParaRPr>
          </a:p>
          <a:p>
            <a:pPr marL="914400" lvl="2" indent="457200" algn="l">
              <a:lnSpc>
                <a:spcPts val="2320"/>
              </a:lnSpc>
              <a:buNone/>
            </a:pPr>
            <a:endParaRPr lang="en-US" sz="1850" dirty="0">
              <a:solidFill>
                <a:srgbClr val="FFFFFF"/>
              </a:solidFill>
              <a:latin typeface="思源黑体-思源黑体-Medium" panose="020B0200000000000000" pitchFamily="34" charset="-122"/>
              <a:ea typeface="思源黑体-思源黑体-Medium" panose="020B0200000000000000" pitchFamily="34" charset="-122"/>
              <a:cs typeface="思源黑体-思源黑体-Medium" panose="020B0200000000000000" pitchFamily="34" charset="-120"/>
            </a:endParaRPr>
          </a:p>
          <a:p>
            <a:pPr marL="914400" lvl="2" indent="457200" algn="l">
              <a:lnSpc>
                <a:spcPts val="2320"/>
              </a:lnSpc>
              <a:buNone/>
            </a:pPr>
            <a:endParaRPr lang="en-US" sz="1850" dirty="0">
              <a:solidFill>
                <a:srgbClr val="FFFFFF"/>
              </a:solidFill>
              <a:latin typeface="思源黑体-思源黑体-Medium" panose="020B0200000000000000" pitchFamily="34" charset="-122"/>
              <a:ea typeface="思源黑体-思源黑体-Medium" panose="020B0200000000000000" pitchFamily="34" charset="-122"/>
              <a:cs typeface="思源黑体-思源黑体-Medium" panose="020B0200000000000000" pitchFamily="34" charset="-120"/>
            </a:endParaRPr>
          </a:p>
          <a:p>
            <a:pPr marL="0" indent="0" algn="l">
              <a:lnSpc>
                <a:spcPts val="232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  <a:sym typeface="+mn-ea"/>
              </a:rPr>
              <a:t>Presented to:    Dr. Manisha Malik</a:t>
            </a:r>
            <a:endParaRPr lang="en-US" sz="2000" b="1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330952"/>
            <a:ext cx="750722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3630168"/>
            <a:ext cx="8010144" cy="740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Revolutionizing personal assistance through cognitive computing</a:t>
            </a:r>
            <a:endParaRPr lang="en-US" sz="232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752" y="4928616"/>
            <a:ext cx="2423160" cy="1600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752" y="2185416"/>
            <a:ext cx="2423160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776" y="2185416"/>
            <a:ext cx="2423160" cy="1600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776" y="4928616"/>
            <a:ext cx="2423160" cy="16002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0120" y="6766560"/>
            <a:ext cx="605332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Fall detection and emergency call with Apple Watch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7626096" y="4014216"/>
            <a:ext cx="605332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Helpful for visually/motor-impaired users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7626096" y="6766560"/>
            <a:ext cx="605332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Reminders for medication, exercise, breathing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60120" y="4014216"/>
            <a:ext cx="605332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Supports VoiceOver, Speak Screen, and Voice Control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1051560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Siri in Accessibility and Wellness</a:t>
            </a:r>
            <a:endParaRPr lang="en-US" sz="46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47304" y="5742432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934456" y="5349240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318504" y="3136392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540496" y="3520440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50976" y="3383280"/>
            <a:ext cx="39867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Apple's privacy-centric approach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50976" y="5687568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Ethical AI design built into system architecture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710928" y="5687568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Transparent data handling, user control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Privacy and Ethical Considerations</a:t>
            </a:r>
            <a:endParaRPr lang="en-US" sz="4640" dirty="0"/>
          </a:p>
        </p:txBody>
      </p:sp>
      <p:sp>
        <p:nvSpPr>
          <p:cNvPr id="15" name="Text 8"/>
          <p:cNvSpPr/>
          <p:nvPr/>
        </p:nvSpPr>
        <p:spPr>
          <a:xfrm>
            <a:off x="9710928" y="3236976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On-device intelligence to reduce data sharing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246120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246120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246120"/>
            <a:ext cx="7790688" cy="77906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246120"/>
            <a:ext cx="7790688" cy="77906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117336" y="4261104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357616" y="4261104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30384" y="5843016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4535424" y="5843016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0945368" y="3337560"/>
            <a:ext cx="2752344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Requires improvements in conversational AI depth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7616952" y="2368296"/>
            <a:ext cx="275234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Dependency on Apple's closed ecosystem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4279392" y="2368296"/>
            <a:ext cx="275234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Lacks flexibility of modern generative AI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50976" y="3337560"/>
            <a:ext cx="2752344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Struggles with multi-language and context retention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1097280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Challenges and Limitations</a:t>
            </a:r>
            <a:endParaRPr lang="en-US" sz="46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1248156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Integration with generative AI (Apple Intelligence 2024+)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Future of Siri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5715000"/>
            <a:ext cx="1248156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Evolution toward more human-like dialogue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148072"/>
            <a:ext cx="1248156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Vision Pro compatibility for immersive assistance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6272784"/>
            <a:ext cx="1248156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Emotion and user-context aware responses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6409944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9. Challenges and Limitations</a:t>
            </a:r>
            <a:endParaRPr lang="en-US" sz="1480" dirty="0"/>
          </a:p>
        </p:txBody>
      </p:sp>
      <p:sp>
        <p:nvSpPr>
          <p:cNvPr id="5" name="Text 1"/>
          <p:cNvSpPr/>
          <p:nvPr/>
        </p:nvSpPr>
        <p:spPr>
          <a:xfrm>
            <a:off x="1078992" y="4892040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6. Siri vs Other Voice Assistants</a:t>
            </a:r>
            <a:endParaRPr lang="en-US" sz="1480" dirty="0"/>
          </a:p>
        </p:txBody>
      </p:sp>
      <p:sp>
        <p:nvSpPr>
          <p:cNvPr id="6" name="Text 2"/>
          <p:cNvSpPr/>
          <p:nvPr/>
        </p:nvSpPr>
        <p:spPr>
          <a:xfrm>
            <a:off x="1078992" y="2880360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2. The Birth of Siri</a:t>
            </a:r>
            <a:endParaRPr lang="en-US" sz="1480" dirty="0"/>
          </a:p>
        </p:txBody>
      </p:sp>
      <p:sp>
        <p:nvSpPr>
          <p:cNvPr id="7" name="Text 3"/>
          <p:cNvSpPr/>
          <p:nvPr/>
        </p:nvSpPr>
        <p:spPr>
          <a:xfrm>
            <a:off x="1078992" y="3383280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3. Siri's Integration into Apple Ecosystem</a:t>
            </a:r>
            <a:endParaRPr lang="en-US" sz="1480" dirty="0"/>
          </a:p>
        </p:txBody>
      </p:sp>
      <p:sp>
        <p:nvSpPr>
          <p:cNvPr id="8" name="Text 4"/>
          <p:cNvSpPr/>
          <p:nvPr/>
        </p:nvSpPr>
        <p:spPr>
          <a:xfrm>
            <a:off x="1078992" y="4389120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5. Siri's Context Awareness and Personalization</a:t>
            </a:r>
            <a:endParaRPr lang="en-US" sz="1480" dirty="0"/>
          </a:p>
        </p:txBody>
      </p:sp>
      <p:sp>
        <p:nvSpPr>
          <p:cNvPr id="9" name="Text 5"/>
          <p:cNvSpPr/>
          <p:nvPr/>
        </p:nvSpPr>
        <p:spPr>
          <a:xfrm>
            <a:off x="1078992" y="3886200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4. Advancements in NLP and Machine Learning</a:t>
            </a:r>
            <a:endParaRPr lang="en-US" sz="1480" dirty="0"/>
          </a:p>
        </p:txBody>
      </p:sp>
      <p:sp>
        <p:nvSpPr>
          <p:cNvPr id="10" name="Text 6"/>
          <p:cNvSpPr/>
          <p:nvPr/>
        </p:nvSpPr>
        <p:spPr>
          <a:xfrm>
            <a:off x="832104" y="960120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1" name="Text 7"/>
          <p:cNvSpPr/>
          <p:nvPr/>
        </p:nvSpPr>
        <p:spPr>
          <a:xfrm>
            <a:off x="1078992" y="5394960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7. Siri in Accessibility and Wellness</a:t>
            </a:r>
            <a:endParaRPr lang="en-US" sz="1480" dirty="0"/>
          </a:p>
        </p:txBody>
      </p:sp>
      <p:sp>
        <p:nvSpPr>
          <p:cNvPr id="12" name="Text 8"/>
          <p:cNvSpPr/>
          <p:nvPr/>
        </p:nvSpPr>
        <p:spPr>
          <a:xfrm>
            <a:off x="1078992" y="6912864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10. Future of Siri</a:t>
            </a:r>
            <a:endParaRPr lang="en-US" sz="1480" dirty="0"/>
          </a:p>
        </p:txBody>
      </p:sp>
      <p:sp>
        <p:nvSpPr>
          <p:cNvPr id="13" name="Text 9"/>
          <p:cNvSpPr/>
          <p:nvPr/>
        </p:nvSpPr>
        <p:spPr>
          <a:xfrm>
            <a:off x="1078992" y="5907024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8. Privacy and Ethical Considerations</a:t>
            </a:r>
            <a:endParaRPr lang="en-US" sz="1480" dirty="0"/>
          </a:p>
        </p:txBody>
      </p:sp>
      <p:sp>
        <p:nvSpPr>
          <p:cNvPr id="14" name="Text 10"/>
          <p:cNvSpPr/>
          <p:nvPr/>
        </p:nvSpPr>
        <p:spPr>
          <a:xfrm>
            <a:off x="1078992" y="2377440"/>
            <a:ext cx="12481560" cy="246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1. Introduction</a:t>
            </a:r>
            <a:endParaRPr lang="en-US" sz="148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1248156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Role in cognitive computing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5148072"/>
            <a:ext cx="1248156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Importance in the AI ecosystem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715000"/>
            <a:ext cx="1248156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Daily use in millions of Apple devices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What is Siri?</a:t>
            </a:r>
            <a:endParaRPr lang="en-US" sz="46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409944" y="3611880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6409944" y="5266944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065008" y="5266944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065008" y="3611880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710928" y="3383280"/>
            <a:ext cx="39867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Acquired by Apple in 2010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50976" y="3236976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Originated from SRI International's CALO (DARPA-funded)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The Birth of Siri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9710928" y="5687568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First AI voice assistant on smartphones (iPhone 4S, 2011)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50976" y="5687568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Marked the beginning of personal AI interactione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108192" y="3310128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6108192" y="5559552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357616" y="3310128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57616" y="5559552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Siri's Integration into Apple Ecosystem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950976" y="3163824"/>
            <a:ext cx="3986784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Seamless functionality across iPhone, iPad, Mac, Apple Watch, Apple TV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710928" y="3310128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Hands-free interaction with “Hey Siri”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50976" y="5907024"/>
            <a:ext cx="39867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Foundation of Apple’s AI strategy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710928" y="5760720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Smart integration with built-in apps and HomeKit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96" y="3886200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0" y="3886200"/>
            <a:ext cx="122529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96" y="3886200"/>
            <a:ext cx="136245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297680" y="5212080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On-device processing with Neural Engine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963656" y="5212080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Contextual awareness in follow-up questions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2011680"/>
            <a:ext cx="12984480" cy="1481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Advancements in NLP and Machine Learning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960120" y="5212080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Natural Language Understanding (NLU) improvements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7626096" y="5212080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Use of CoreML and Deep Neural Networks</a:t>
            </a:r>
            <a:endParaRPr lang="en-US" sz="1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3886200"/>
            <a:ext cx="1362456" cy="1088136"/>
          </a:xfrm>
          <a:prstGeom prst="rect">
            <a:avLst/>
          </a:prstGeom>
        </p:spPr>
      </p:pic>
      <p:pic>
        <p:nvPicPr>
          <p:cNvPr id="12" name="Picture 11" descr="cpu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513185" y="3629025"/>
            <a:ext cx="1750695" cy="1475740"/>
          </a:xfrm>
          <a:prstGeom prst="rect">
            <a:avLst/>
          </a:prstGeom>
        </p:spPr>
      </p:pic>
      <p:pic>
        <p:nvPicPr>
          <p:cNvPr id="13" name="Picture 12" descr="project-management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697355" y="3803015"/>
            <a:ext cx="1301750" cy="1301750"/>
          </a:xfrm>
          <a:prstGeom prst="rect">
            <a:avLst/>
          </a:prstGeom>
        </p:spPr>
      </p:pic>
      <p:pic>
        <p:nvPicPr>
          <p:cNvPr id="15" name="Picture 14" descr="ai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8456295" y="3725545"/>
            <a:ext cx="1388110" cy="1388110"/>
          </a:xfrm>
          <a:prstGeom prst="rect">
            <a:avLst/>
          </a:prstGeom>
        </p:spPr>
      </p:pic>
      <p:pic>
        <p:nvPicPr>
          <p:cNvPr id="16" name="Picture 15" descr="cpu (1)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5039995" y="3839845"/>
            <a:ext cx="1273810" cy="1273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4370" y="1075373"/>
            <a:ext cx="11319510" cy="6015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5600" b="1">
                <a:solidFill>
                  <a:schemeClr val="bg1"/>
                </a:solidFill>
              </a:rPr>
              <a:t>Cognitive Computing in </a:t>
            </a:r>
            <a:r>
              <a:rPr lang="en-US" altLang="en-US" sz="5600" b="1">
                <a:solidFill>
                  <a:schemeClr val="bg1"/>
                </a:solidFill>
                <a:sym typeface="+mn-ea"/>
              </a:rPr>
              <a:t>Siri  </a:t>
            </a:r>
            <a:endParaRPr lang="en-US" altLang="en-US" sz="5600" b="1">
              <a:solidFill>
                <a:schemeClr val="bg1"/>
              </a:solidFill>
            </a:endParaRPr>
          </a:p>
          <a:p>
            <a:endParaRPr lang="en-US" altLang="en-US" sz="56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900">
                <a:solidFill>
                  <a:schemeClr val="bg1"/>
                </a:solidFill>
              </a:rPr>
              <a:t>Learning</a:t>
            </a:r>
            <a:endParaRPr lang="en-US" altLang="en-US" sz="39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900">
                <a:solidFill>
                  <a:schemeClr val="bg1"/>
                </a:solidFill>
              </a:rPr>
              <a:t>Reasoning</a:t>
            </a:r>
            <a:endParaRPr lang="en-US" altLang="en-US" sz="39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900">
                <a:solidFill>
                  <a:schemeClr val="bg1"/>
                </a:solidFill>
              </a:rPr>
              <a:t>Understanding</a:t>
            </a:r>
            <a:endParaRPr lang="en-US" altLang="en-US" sz="39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900">
                <a:solidFill>
                  <a:schemeClr val="bg1"/>
                </a:solidFill>
              </a:rPr>
              <a:t>Interaction</a:t>
            </a:r>
            <a:endParaRPr lang="en-US" altLang="en-US" sz="39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900">
                <a:solidFill>
                  <a:schemeClr val="bg1"/>
                </a:solidFill>
              </a:rPr>
              <a:t>Adaptation</a:t>
            </a:r>
            <a:endParaRPr lang="en-US" altLang="en-US" sz="39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900">
                <a:solidFill>
                  <a:schemeClr val="bg1"/>
                </a:solidFill>
              </a:rPr>
              <a:t>Personalization</a:t>
            </a:r>
            <a:endParaRPr lang="en-US" altLang="en-US" sz="39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3900">
              <a:solidFill>
                <a:schemeClr val="bg1"/>
              </a:solidFill>
            </a:endParaRPr>
          </a:p>
        </p:txBody>
      </p:sp>
      <p:pic>
        <p:nvPicPr>
          <p:cNvPr id="8" name="Picture 7" descr="robotic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7653020" y="2278380"/>
            <a:ext cx="5321935" cy="5321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5943600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2852928"/>
            <a:ext cx="1188720" cy="11887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320" y="2852928"/>
            <a:ext cx="1188720" cy="11887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320" y="5943600"/>
            <a:ext cx="1188720" cy="118872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5687568" y="6355080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1"/>
          <p:cNvSpPr/>
          <p:nvPr/>
        </p:nvSpPr>
        <p:spPr>
          <a:xfrm>
            <a:off x="5687568" y="3264408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8778240" y="3264408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3"/>
          <p:cNvSpPr/>
          <p:nvPr/>
        </p:nvSpPr>
        <p:spPr>
          <a:xfrm>
            <a:off x="8778240" y="6355080"/>
            <a:ext cx="1737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4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Siri's Context Awareness and Personalization</a:t>
            </a:r>
            <a:endParaRPr lang="en-US" sz="4640" dirty="0"/>
          </a:p>
        </p:txBody>
      </p:sp>
      <p:sp>
        <p:nvSpPr>
          <p:cNvPr id="16" name="Text 5"/>
          <p:cNvSpPr/>
          <p:nvPr/>
        </p:nvSpPr>
        <p:spPr>
          <a:xfrm>
            <a:off x="9710928" y="6053328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Uses calendar, reminders, and usage patterns</a:t>
            </a:r>
            <a:endParaRPr lang="en-US" sz="1850" dirty="0"/>
          </a:p>
        </p:txBody>
      </p:sp>
      <p:sp>
        <p:nvSpPr>
          <p:cNvPr id="17" name="Text 6"/>
          <p:cNvSpPr/>
          <p:nvPr/>
        </p:nvSpPr>
        <p:spPr>
          <a:xfrm>
            <a:off x="950976" y="3602736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Learns from user habits, locations, routines</a:t>
            </a: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9710928" y="3749040"/>
            <a:ext cx="39867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Suggests context-aware actions</a:t>
            </a:r>
            <a:endParaRPr lang="en-US" sz="1850" dirty="0"/>
          </a:p>
        </p:txBody>
      </p:sp>
      <p:sp>
        <p:nvSpPr>
          <p:cNvPr id="19" name="Text 8"/>
          <p:cNvSpPr/>
          <p:nvPr/>
        </p:nvSpPr>
        <p:spPr>
          <a:xfrm>
            <a:off x="950976" y="6053328"/>
            <a:ext cx="39867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Powers automation through Siri Shortcuts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523951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23951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35254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4352544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001768" y="5330952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996696" y="5330952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996696" y="4443984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001768" y="4443984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5614416" y="4389120"/>
            <a:ext cx="320954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Strengths: Privacy, Ecosystem Integration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609344" y="4389120"/>
            <a:ext cx="320954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Comparison with Alexa, Google Assistant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832104" y="2368296"/>
            <a:ext cx="8010144" cy="1481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anose="020B0200000000000000" pitchFamily="34" charset="-122"/>
                <a:ea typeface="思源黑体-思源黑体-ExtraBold" panose="020B0200000000000000" pitchFamily="34" charset="-122"/>
                <a:cs typeface="思源黑体-思源黑体-ExtraBold" panose="020B0200000000000000" pitchFamily="34" charset="-120"/>
              </a:rPr>
              <a:t>Siri vs Other Voice Assistants</a:t>
            </a:r>
            <a:endParaRPr lang="en-US" sz="4640" dirty="0"/>
          </a:p>
        </p:txBody>
      </p:sp>
      <p:sp>
        <p:nvSpPr>
          <p:cNvPr id="15" name="Text 7"/>
          <p:cNvSpPr/>
          <p:nvPr/>
        </p:nvSpPr>
        <p:spPr>
          <a:xfrm>
            <a:off x="1609344" y="5266944"/>
            <a:ext cx="320954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Weaknesses: Limited conversational depth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5614416" y="5266944"/>
            <a:ext cx="320954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anose="020B0200000000000000" pitchFamily="34" charset="-122"/>
                <a:ea typeface="思源黑体-思源黑体-Medium" panose="020B0200000000000000" pitchFamily="34" charset="-122"/>
                <a:cs typeface="思源黑体-思源黑体-Medium" panose="020B0200000000000000" pitchFamily="34" charset="-120"/>
              </a:rPr>
              <a:t>Performance in smart home and on-device commands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2684</Words>
  <Application>WPS Slides</Application>
  <PresentationFormat>On-screen Show (16:9)</PresentationFormat>
  <Paragraphs>193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思源黑体-思源黑体-ExtraBold</vt:lpstr>
      <vt:lpstr>思源黑体-思源黑体-ExtraBold</vt:lpstr>
      <vt:lpstr>思源黑体-思源黑体-Medium</vt:lpstr>
      <vt:lpstr>思源黑体-思源黑体-Medium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Abhinav Arora</cp:lastModifiedBy>
  <cp:revision>8</cp:revision>
  <dcterms:created xsi:type="dcterms:W3CDTF">2025-05-03T09:36:00Z</dcterms:created>
  <dcterms:modified xsi:type="dcterms:W3CDTF">2025-05-06T09:52:00Z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82ED466DFA544B31A2776AE6834B494F_12</vt:lpwstr>
  </property>
  <property fmtid="{D5CDD505-2E9C-101B-9397-08002B2CF9AE}" pid="3" name="KSOProductBuildVer">
    <vt:lpwstr>1033-12.2.0.20795</vt:lpwstr>
  </property>
</Properties>
</file>